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docx" ContentType="application/vnd.openxmlformats-officedocument.wordprocessingml.document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5" r:id="rId3"/>
    <p:sldId id="269" r:id="rId4"/>
    <p:sldId id="270" r:id="rId5"/>
    <p:sldId id="257" r:id="rId6"/>
    <p:sldId id="267" r:id="rId7"/>
    <p:sldId id="263" r:id="rId8"/>
    <p:sldId id="268" r:id="rId9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38190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中等深淺樣式 2 - 輔色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4" d="100"/>
          <a:sy n="94" d="100"/>
        </p:scale>
        <p:origin x="-684" y="12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手繪多邊形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手繪多邊形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標題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17" name="副標題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TW" altLang="en-US" smtClean="0"/>
              <a:t>按一下以編輯母片副標題樣式</a:t>
            </a:r>
            <a:endParaRPr kumimoji="0" lang="en-US"/>
          </a:p>
        </p:txBody>
      </p:sp>
      <p:sp>
        <p:nvSpPr>
          <p:cNvPr id="30" name="日期版面配置區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2015/11/4</a:t>
            </a:fld>
            <a:endParaRPr lang="zh-TW" altLang="en-US"/>
          </a:p>
        </p:txBody>
      </p:sp>
      <p:sp>
        <p:nvSpPr>
          <p:cNvPr id="19" name="頁尾版面配置區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27" name="投影片編號版面配置區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2015/11/4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區段標題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手繪多邊形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手繪多邊形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2015/11/4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2015/11/4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內容版面配置區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2015/11/4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2015/11/4</a:t>
            </a:fld>
            <a:endParaRPr lang="zh-TW" altLang="en-US"/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9" name="頁尾版面配置區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2015/11/4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2015/11/4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TW" altLang="en-US" smtClean="0"/>
              <a:t>按一下圖示以新增圖片</a:t>
            </a:r>
            <a:endParaRPr kumimoji="0" lang="en-US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2015/11/4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2015/11/4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2015/11/4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手繪多邊形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手繪多邊形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標題版面配置區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0" name="文字版面配置區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  <p:sp>
        <p:nvSpPr>
          <p:cNvPr id="10" name="日期版面配置區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5BBEAD13-0566-4C6C-97E7-55F17F24B09F}" type="datetimeFigureOut">
              <a:rPr lang="zh-TW" altLang="en-US" smtClean="0"/>
              <a:pPr/>
              <a:t>2015/11/4</a:t>
            </a:fld>
            <a:endParaRPr lang="zh-TW" altLang="en-US"/>
          </a:p>
        </p:txBody>
      </p:sp>
      <p:sp>
        <p:nvSpPr>
          <p:cNvPr id="22" name="頁尾版面配置區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18" name="投影片編號版面配置區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Office_Word___1.docx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hyperlink" Target="http://w3.ocu.edu.tw/career/apply_main.php?sn=109" TargetMode="External"/><Relationship Id="rId7" Type="http://schemas.openxmlformats.org/officeDocument/2006/relationships/image" Target="../media/image3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251520" y="1772816"/>
            <a:ext cx="8604448" cy="1728192"/>
          </a:xfrm>
        </p:spPr>
        <p:txBody>
          <a:bodyPr>
            <a:noAutofit/>
          </a:bodyPr>
          <a:lstStyle/>
          <a:p>
            <a:pPr algn="ctr">
              <a:lnSpc>
                <a:spcPts val="4000"/>
              </a:lnSpc>
              <a:spcBef>
                <a:spcPts val="1200"/>
              </a:spcBef>
            </a:pPr>
            <a:r>
              <a:rPr lang="zh-TW" altLang="zh-TW" sz="3000" cap="none" dirty="0" smtClean="0">
                <a:ln>
                  <a:noFill/>
                </a:ln>
                <a:solidFill>
                  <a:srgbClr val="381902"/>
                </a:solidFill>
                <a:effectLst/>
                <a:latin typeface="Adobe 楷体 Std R" pitchFamily="18" charset="-128"/>
                <a:ea typeface="Adobe 楷体 Std R" pitchFamily="18" charset="-128"/>
              </a:rPr>
              <a:t>教育部補助僑光科技大學</a:t>
            </a:r>
            <a:br>
              <a:rPr lang="zh-TW" altLang="zh-TW" sz="3000" cap="none" dirty="0" smtClean="0">
                <a:ln>
                  <a:noFill/>
                </a:ln>
                <a:solidFill>
                  <a:srgbClr val="381902"/>
                </a:solidFill>
                <a:effectLst/>
                <a:latin typeface="Adobe 楷体 Std R" pitchFamily="18" charset="-128"/>
                <a:ea typeface="Adobe 楷体 Std R" pitchFamily="18" charset="-128"/>
              </a:rPr>
            </a:br>
            <a:r>
              <a:rPr lang="en-US" altLang="zh-TW" sz="3000" cap="none" dirty="0" smtClean="0">
                <a:ln>
                  <a:noFill/>
                </a:ln>
                <a:solidFill>
                  <a:srgbClr val="381902"/>
                </a:solidFill>
                <a:effectLst/>
                <a:latin typeface="Adobe 楷体 Std R" pitchFamily="18" charset="-128"/>
                <a:ea typeface="Adobe 楷体 Std R" pitchFamily="18" charset="-128"/>
              </a:rPr>
              <a:t>104-105</a:t>
            </a:r>
            <a:r>
              <a:rPr lang="zh-TW" altLang="en-US" sz="3000" cap="none" dirty="0" smtClean="0">
                <a:ln>
                  <a:noFill/>
                </a:ln>
                <a:solidFill>
                  <a:srgbClr val="381902"/>
                </a:solidFill>
                <a:effectLst/>
                <a:latin typeface="Adobe 楷体 Std R" pitchFamily="18" charset="-128"/>
                <a:ea typeface="Adobe 楷体 Std R" pitchFamily="18" charset="-128"/>
              </a:rPr>
              <a:t>學</a:t>
            </a:r>
            <a:r>
              <a:rPr lang="zh-TW" altLang="zh-TW" sz="3000" cap="none" dirty="0" smtClean="0">
                <a:ln>
                  <a:noFill/>
                </a:ln>
                <a:solidFill>
                  <a:srgbClr val="381902"/>
                </a:solidFill>
                <a:effectLst/>
                <a:latin typeface="Adobe 楷体 Std R" pitchFamily="18" charset="-128"/>
                <a:ea typeface="Adobe 楷体 Std R" pitchFamily="18" charset="-128"/>
              </a:rPr>
              <a:t>年度產業學院契合式人才培育專班</a:t>
            </a:r>
            <a:r>
              <a:rPr lang="en-US" altLang="zh-TW" sz="3000" cap="none" dirty="0" smtClean="0">
                <a:ln>
                  <a:noFill/>
                </a:ln>
                <a:solidFill>
                  <a:srgbClr val="381902"/>
                </a:solidFill>
                <a:effectLst/>
                <a:latin typeface="Adobe 楷体 Std R" pitchFamily="18" charset="-128"/>
                <a:ea typeface="Adobe 楷体 Std R" pitchFamily="18" charset="-128"/>
              </a:rPr>
              <a:t/>
            </a:r>
            <a:br>
              <a:rPr lang="en-US" altLang="zh-TW" sz="3000" cap="none" dirty="0" smtClean="0">
                <a:ln>
                  <a:noFill/>
                </a:ln>
                <a:solidFill>
                  <a:srgbClr val="381902"/>
                </a:solidFill>
                <a:effectLst/>
                <a:latin typeface="Adobe 楷体 Std R" pitchFamily="18" charset="-128"/>
                <a:ea typeface="Adobe 楷体 Std R" pitchFamily="18" charset="-128"/>
              </a:rPr>
            </a:br>
            <a:r>
              <a:rPr lang="zh-TW" altLang="zh-TW" sz="3000" cap="none" dirty="0" smtClean="0">
                <a:ln>
                  <a:noFill/>
                </a:ln>
                <a:solidFill>
                  <a:srgbClr val="381902"/>
                </a:solidFill>
                <a:effectLst/>
                <a:latin typeface="Adobe 楷体 Std R" pitchFamily="18" charset="-128"/>
                <a:ea typeface="Adobe 楷体 Std R" pitchFamily="18" charset="-128"/>
              </a:rPr>
              <a:t>咖啡服務產業</a:t>
            </a:r>
            <a:r>
              <a:rPr lang="en-US" altLang="zh-TW" sz="3000" cap="none" dirty="0" smtClean="0">
                <a:ln>
                  <a:noFill/>
                </a:ln>
                <a:solidFill>
                  <a:srgbClr val="381902"/>
                </a:solidFill>
                <a:effectLst/>
                <a:latin typeface="Adobe 楷体 Std R" pitchFamily="18" charset="-128"/>
                <a:ea typeface="Adobe 楷体 Std R" pitchFamily="18" charset="-128"/>
              </a:rPr>
              <a:t>-</a:t>
            </a:r>
            <a:r>
              <a:rPr lang="zh-TW" altLang="zh-TW" sz="3000" cap="none" dirty="0" smtClean="0">
                <a:ln>
                  <a:noFill/>
                </a:ln>
                <a:solidFill>
                  <a:srgbClr val="381902"/>
                </a:solidFill>
                <a:effectLst/>
                <a:latin typeface="Adobe 楷体 Std R" pitchFamily="18" charset="-128"/>
                <a:ea typeface="Adobe 楷体 Std R" pitchFamily="18" charset="-128"/>
              </a:rPr>
              <a:t>星巴克產業學院學分學程介紹</a:t>
            </a:r>
            <a:endParaRPr lang="zh-TW" altLang="en-US" sz="3200" cap="none" dirty="0">
              <a:ln>
                <a:noFill/>
              </a:ln>
              <a:solidFill>
                <a:srgbClr val="381902"/>
              </a:solidFill>
              <a:effectLst/>
              <a:latin typeface="Adobe 楷体 Std R" pitchFamily="18" charset="-128"/>
              <a:ea typeface="Adobe 楷体 Std R" pitchFamily="18" charset="-128"/>
            </a:endParaRPr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03881657"/>
              </p:ext>
            </p:extLst>
          </p:nvPr>
        </p:nvGraphicFramePr>
        <p:xfrm>
          <a:off x="792163" y="3505200"/>
          <a:ext cx="8767762" cy="4105275"/>
        </p:xfrm>
        <a:graphic>
          <a:graphicData uri="http://schemas.openxmlformats.org/presentationml/2006/ole">
            <p:oleObj spid="_x0000_s1050" name="文件" r:id="rId3" imgW="5261479" imgH="2474260" progId="Word.Document.12">
              <p:embed/>
            </p:oleObj>
          </a:graphicData>
        </a:graphic>
      </p:graphicFrame>
      <p:pic>
        <p:nvPicPr>
          <p:cNvPr id="1027" name="Picture 3" descr="C:\Users\AS\Downloads\PPT背景素材\448048554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384754" y="1"/>
            <a:ext cx="2364466" cy="1671450"/>
          </a:xfrm>
          <a:prstGeom prst="rect">
            <a:avLst/>
          </a:prstGeom>
          <a:noFill/>
        </p:spPr>
      </p:pic>
      <p:pic>
        <p:nvPicPr>
          <p:cNvPr id="1035" name="Picture 11" descr="C:\Documents and Settings\career-76\My Documents\My Pictures\1306576775_jpg_600x400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122" r="17100"/>
          <a:stretch/>
        </p:blipFill>
        <p:spPr bwMode="auto">
          <a:xfrm>
            <a:off x="7596336" y="188640"/>
            <a:ext cx="1247016" cy="1263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0" name="群組 9"/>
          <p:cNvGrpSpPr/>
          <p:nvPr/>
        </p:nvGrpSpPr>
        <p:grpSpPr>
          <a:xfrm>
            <a:off x="7596336" y="5517232"/>
            <a:ext cx="1824965" cy="1654097"/>
            <a:chOff x="5936844" y="4307499"/>
            <a:chExt cx="3556465" cy="3223480"/>
          </a:xfrm>
        </p:grpSpPr>
        <p:pic>
          <p:nvPicPr>
            <p:cNvPr id="11" name="Picture 8" descr="C:\Users\AS\Downloads\PPT背景素材\p1452581a125059065.pn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 rot="19668636">
              <a:off x="6159596" y="4307499"/>
              <a:ext cx="3333713" cy="2220621"/>
            </a:xfrm>
            <a:prstGeom prst="rect">
              <a:avLst/>
            </a:prstGeom>
            <a:noFill/>
          </p:spPr>
        </p:pic>
        <p:pic>
          <p:nvPicPr>
            <p:cNvPr id="12" name="Picture 6" descr="C:\Users\AS\Downloads\PPT背景素材\s4_541868126f648.pn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5936844" y="5181010"/>
              <a:ext cx="3531700" cy="2349969"/>
            </a:xfrm>
            <a:prstGeom prst="rect">
              <a:avLst/>
            </a:prstGeom>
            <a:noFill/>
            <a:effectLst>
              <a:softEdge rad="127000"/>
            </a:effectLst>
          </p:spPr>
        </p:pic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03648" y="701824"/>
            <a:ext cx="6302216" cy="1215008"/>
          </a:xfrm>
        </p:spPr>
        <p:txBody>
          <a:bodyPr>
            <a:noAutofit/>
          </a:bodyPr>
          <a:lstStyle/>
          <a:p>
            <a:r>
              <a:rPr lang="zh-TW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與星巴克合作產業學院的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五</a:t>
            </a:r>
            <a:r>
              <a:rPr lang="zh-TW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大理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由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23528" y="1999381"/>
            <a:ext cx="8820472" cy="4525963"/>
          </a:xfrm>
        </p:spPr>
        <p:txBody>
          <a:bodyPr>
            <a:normAutofit/>
          </a:bodyPr>
          <a:lstStyle/>
          <a:p>
            <a:pPr>
              <a:buSzPct val="150000"/>
              <a:buBlip>
                <a:blip r:embed="rId2"/>
              </a:buBlip>
            </a:pPr>
            <a:r>
              <a:rPr lang="zh-TW" altLang="en-US" sz="23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培育咖啡服務產業人才，為本校教學特色亮點</a:t>
            </a:r>
            <a:endParaRPr lang="en-US" altLang="zh-TW" sz="23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buSzPct val="150000"/>
              <a:buBlip>
                <a:blip r:embed="rId2"/>
              </a:buBlip>
            </a:pPr>
            <a:r>
              <a:rPr lang="zh-TW" altLang="zh-TW" sz="23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星巴克為全球最大連鎖咖啡領導品牌</a:t>
            </a:r>
            <a:endParaRPr lang="en-US" altLang="zh-TW" sz="23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buSzPct val="150000"/>
              <a:buBlip>
                <a:blip r:embed="rId2"/>
              </a:buBlip>
            </a:pPr>
            <a:r>
              <a:rPr lang="zh-TW" altLang="zh-TW" sz="23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統一星巴克為國內市占率最高且最有影響力咖啡品牌</a:t>
            </a:r>
            <a:endParaRPr lang="en-US" altLang="zh-TW" sz="23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buSzPct val="150000"/>
              <a:buBlip>
                <a:blip r:embed="rId2"/>
              </a:buBlip>
            </a:pPr>
            <a:r>
              <a:rPr lang="zh-TW" altLang="en-US" sz="23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統一星巴克全省約有</a:t>
            </a:r>
            <a:r>
              <a:rPr lang="en-US" altLang="zh-TW" sz="23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400</a:t>
            </a:r>
            <a:r>
              <a:rPr lang="zh-TW" altLang="en-US" sz="23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家</a:t>
            </a:r>
            <a:r>
              <a:rPr lang="zh-TW" altLang="zh-TW" sz="23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門市</a:t>
            </a:r>
            <a:r>
              <a:rPr lang="zh-TW" altLang="en-US" sz="23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r>
              <a:rPr lang="zh-TW" altLang="zh-TW" sz="23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可提供實習與就業機會</a:t>
            </a:r>
            <a:endParaRPr lang="en-US" altLang="zh-TW" sz="23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buSzPct val="150000"/>
              <a:buBlip>
                <a:blip r:embed="rId2"/>
              </a:buBlip>
            </a:pPr>
            <a:r>
              <a:rPr lang="zh-TW" altLang="en-US" sz="23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統一星巴克</a:t>
            </a:r>
            <a:r>
              <a:rPr lang="zh-TW" altLang="zh-TW" sz="23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榮獲</a:t>
            </a:r>
            <a:r>
              <a:rPr lang="en-US" altLang="zh-TW" sz="2300" dirty="0">
                <a:latin typeface="標楷體" panose="03000509000000000000" pitchFamily="65" charset="-120"/>
                <a:ea typeface="標楷體" panose="03000509000000000000" pitchFamily="65" charset="-120"/>
              </a:rPr>
              <a:t>&lt;</a:t>
            </a:r>
            <a:r>
              <a:rPr lang="en-US" altLang="zh-TW" sz="23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Cheers&gt;</a:t>
            </a:r>
            <a:r>
              <a:rPr lang="zh-TW" altLang="zh-TW" sz="23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「新世代最嚮往百大企業」第七名</a:t>
            </a:r>
            <a:endParaRPr lang="en-US" altLang="zh-TW" sz="23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6576" indent="0">
              <a:buNone/>
            </a:pPr>
            <a:endParaRPr lang="zh-TW" altLang="en-US" sz="2300" dirty="0"/>
          </a:p>
        </p:txBody>
      </p:sp>
      <p:pic>
        <p:nvPicPr>
          <p:cNvPr id="8" name="Picture 11" descr="C:\Documents and Settings\career-76\My Documents\My Pictures\1306576775_jpg_600x400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122" r="17100"/>
          <a:stretch/>
        </p:blipFill>
        <p:spPr bwMode="auto">
          <a:xfrm>
            <a:off x="7596336" y="188640"/>
            <a:ext cx="1247016" cy="1263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AS\Downloads\PPT背景素材\448048554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384754" y="1"/>
            <a:ext cx="2364466" cy="1671450"/>
          </a:xfrm>
          <a:prstGeom prst="rect">
            <a:avLst/>
          </a:prstGeom>
          <a:noFill/>
        </p:spPr>
      </p:pic>
      <p:grpSp>
        <p:nvGrpSpPr>
          <p:cNvPr id="10" name="群組 9"/>
          <p:cNvGrpSpPr/>
          <p:nvPr/>
        </p:nvGrpSpPr>
        <p:grpSpPr>
          <a:xfrm>
            <a:off x="7596336" y="5517232"/>
            <a:ext cx="1824965" cy="1654097"/>
            <a:chOff x="5936844" y="4307499"/>
            <a:chExt cx="3556465" cy="3223480"/>
          </a:xfrm>
        </p:grpSpPr>
        <p:pic>
          <p:nvPicPr>
            <p:cNvPr id="11" name="Picture 8" descr="C:\Users\AS\Downloads\PPT背景素材\p1452581a125059065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 rot="19668636">
              <a:off x="6159596" y="4307499"/>
              <a:ext cx="3333713" cy="2220621"/>
            </a:xfrm>
            <a:prstGeom prst="rect">
              <a:avLst/>
            </a:prstGeom>
            <a:noFill/>
          </p:spPr>
        </p:pic>
        <p:pic>
          <p:nvPicPr>
            <p:cNvPr id="12" name="Picture 6" descr="C:\Users\AS\Downloads\PPT背景素材\s4_541868126f648.pn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5936844" y="5181010"/>
              <a:ext cx="3531700" cy="2349969"/>
            </a:xfrm>
            <a:prstGeom prst="rect">
              <a:avLst/>
            </a:prstGeom>
            <a:noFill/>
            <a:effectLst>
              <a:softEdge rad="127000"/>
            </a:effectLst>
          </p:spPr>
        </p:pic>
      </p:grpSp>
    </p:spTree>
    <p:extLst>
      <p:ext uri="{BB962C8B-B14F-4D97-AF65-F5344CB8AC3E}">
        <p14:creationId xmlns:p14="http://schemas.microsoft.com/office/powerpoint/2010/main" xmlns="" val="14074024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03648" y="701824"/>
            <a:ext cx="6302216" cy="1215008"/>
          </a:xfrm>
        </p:spPr>
        <p:txBody>
          <a:bodyPr>
            <a:noAutofit/>
          </a:bodyPr>
          <a:lstStyle/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選擇參加星巴克產業學院的優點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23528" y="1999381"/>
            <a:ext cx="8820472" cy="4525963"/>
          </a:xfrm>
        </p:spPr>
        <p:txBody>
          <a:bodyPr>
            <a:normAutofit/>
          </a:bodyPr>
          <a:lstStyle/>
          <a:p>
            <a:pPr>
              <a:buSzPct val="150000"/>
              <a:buBlip>
                <a:blip r:embed="rId2"/>
              </a:buBlip>
            </a:pPr>
            <a:r>
              <a:rPr lang="zh-TW" altLang="en-US" sz="23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透過</a:t>
            </a:r>
            <a:r>
              <a:rPr lang="zh-TW" altLang="en-US" sz="2300" dirty="0">
                <a:latin typeface="標楷體" panose="03000509000000000000" pitchFamily="65" charset="-120"/>
                <a:ea typeface="標楷體" panose="03000509000000000000" pitchFamily="65" charset="-120"/>
              </a:rPr>
              <a:t>星巴克專業經理人授課與至星巴克實習，取得進入咖啡服務產業所需專業</a:t>
            </a:r>
            <a:r>
              <a:rPr lang="zh-TW" altLang="en-US" sz="23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知識</a:t>
            </a:r>
            <a:endParaRPr lang="en-US" altLang="zh-TW" sz="23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buSzPct val="150000"/>
              <a:buBlip>
                <a:blip r:embed="rId2"/>
              </a:buBlip>
            </a:pPr>
            <a:r>
              <a:rPr lang="zh-TW" altLang="en-US" sz="2300" dirty="0">
                <a:latin typeface="標楷體" panose="03000509000000000000" pitchFamily="65" charset="-120"/>
                <a:ea typeface="標楷體" panose="03000509000000000000" pitchFamily="65" charset="-120"/>
              </a:rPr>
              <a:t>統一星巴克門市多，學生可自行選擇實習</a:t>
            </a:r>
            <a:r>
              <a:rPr lang="zh-TW" altLang="en-US" sz="23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地點</a:t>
            </a:r>
            <a:endParaRPr lang="en-US" altLang="zh-TW" sz="23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buSzPct val="150000"/>
              <a:buBlip>
                <a:blip r:embed="rId2"/>
              </a:buBlip>
            </a:pPr>
            <a:r>
              <a:rPr lang="zh-TW" altLang="en-US" sz="2300" dirty="0">
                <a:latin typeface="標楷體" panose="03000509000000000000" pitchFamily="65" charset="-120"/>
                <a:ea typeface="標楷體" panose="03000509000000000000" pitchFamily="65" charset="-120"/>
              </a:rPr>
              <a:t>全程參加學生，計畫全額補助實作材料、書籍、講義</a:t>
            </a:r>
            <a:endParaRPr lang="en-US" altLang="zh-TW" sz="23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buSzPct val="150000"/>
              <a:buBlip>
                <a:blip r:embed="rId2"/>
              </a:buBlip>
            </a:pPr>
            <a:r>
              <a:rPr lang="zh-TW" altLang="en-US" sz="2300" dirty="0">
                <a:latin typeface="標楷體" panose="03000509000000000000" pitchFamily="65" charset="-120"/>
                <a:ea typeface="標楷體" panose="03000509000000000000" pitchFamily="65" charset="-120"/>
              </a:rPr>
              <a:t>全程參加可取得</a:t>
            </a:r>
            <a:r>
              <a:rPr lang="en-US" altLang="zh-TW" sz="2300" dirty="0">
                <a:latin typeface="標楷體" panose="03000509000000000000" pitchFamily="65" charset="-120"/>
                <a:ea typeface="標楷體" panose="03000509000000000000" pitchFamily="65" charset="-120"/>
              </a:rPr>
              <a:t>24</a:t>
            </a:r>
            <a:r>
              <a:rPr lang="zh-TW" altLang="en-US" sz="23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學分</a:t>
            </a:r>
            <a:endParaRPr lang="en-US" altLang="zh-TW" sz="23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buSzPct val="150000"/>
              <a:buBlip>
                <a:blip r:embed="rId2"/>
              </a:buBlip>
            </a:pPr>
            <a:r>
              <a:rPr lang="zh-TW" altLang="en-US" sz="2300" dirty="0">
                <a:latin typeface="標楷體" panose="03000509000000000000" pitchFamily="65" charset="-120"/>
                <a:ea typeface="標楷體" panose="03000509000000000000" pitchFamily="65" charset="-120"/>
              </a:rPr>
              <a:t>創造實習接軌就業或創業機會</a:t>
            </a:r>
            <a:endParaRPr lang="en-US" altLang="zh-TW" sz="23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buSzPct val="150000"/>
              <a:buBlip>
                <a:blip r:embed="rId2"/>
              </a:buBlip>
            </a:pPr>
            <a:endParaRPr lang="en-US" altLang="zh-TW" sz="23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buSzPct val="150000"/>
              <a:buBlip>
                <a:blip r:embed="rId2"/>
              </a:buBlip>
            </a:pPr>
            <a:endParaRPr lang="en-US" altLang="zh-TW" sz="23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buSzPct val="150000"/>
              <a:buBlip>
                <a:blip r:embed="rId2"/>
              </a:buBlip>
            </a:pPr>
            <a:endParaRPr lang="en-US" altLang="zh-TW" sz="23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buSzPct val="150000"/>
              <a:buBlip>
                <a:blip r:embed="rId2"/>
              </a:buBlip>
            </a:pPr>
            <a:endParaRPr lang="en-US" altLang="zh-TW" sz="23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8" name="Picture 11" descr="C:\Documents and Settings\career-76\My Documents\My Pictures\1306576775_jpg_600x400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122" r="17100"/>
          <a:stretch/>
        </p:blipFill>
        <p:spPr bwMode="auto">
          <a:xfrm>
            <a:off x="7596336" y="188640"/>
            <a:ext cx="1247016" cy="1263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AS\Downloads\PPT背景素材\448048554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384754" y="1"/>
            <a:ext cx="2364466" cy="1671450"/>
          </a:xfrm>
          <a:prstGeom prst="rect">
            <a:avLst/>
          </a:prstGeom>
          <a:noFill/>
        </p:spPr>
      </p:pic>
      <p:grpSp>
        <p:nvGrpSpPr>
          <p:cNvPr id="10" name="群組 9"/>
          <p:cNvGrpSpPr/>
          <p:nvPr/>
        </p:nvGrpSpPr>
        <p:grpSpPr>
          <a:xfrm>
            <a:off x="7596336" y="5517232"/>
            <a:ext cx="1824965" cy="1654097"/>
            <a:chOff x="5936844" y="4307499"/>
            <a:chExt cx="3556465" cy="3223480"/>
          </a:xfrm>
        </p:grpSpPr>
        <p:pic>
          <p:nvPicPr>
            <p:cNvPr id="11" name="Picture 8" descr="C:\Users\AS\Downloads\PPT背景素材\p1452581a125059065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 rot="19668636">
              <a:off x="6159596" y="4307499"/>
              <a:ext cx="3333713" cy="2220621"/>
            </a:xfrm>
            <a:prstGeom prst="rect">
              <a:avLst/>
            </a:prstGeom>
            <a:noFill/>
          </p:spPr>
        </p:pic>
        <p:pic>
          <p:nvPicPr>
            <p:cNvPr id="12" name="Picture 6" descr="C:\Users\AS\Downloads\PPT背景素材\s4_541868126f648.pn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5936844" y="5181010"/>
              <a:ext cx="3531700" cy="2349969"/>
            </a:xfrm>
            <a:prstGeom prst="rect">
              <a:avLst/>
            </a:prstGeom>
            <a:noFill/>
            <a:effectLst>
              <a:softEdge rad="127000"/>
            </a:effectLst>
          </p:spPr>
        </p:pic>
      </p:grpSp>
    </p:spTree>
    <p:extLst>
      <p:ext uri="{BB962C8B-B14F-4D97-AF65-F5344CB8AC3E}">
        <p14:creationId xmlns:p14="http://schemas.microsoft.com/office/powerpoint/2010/main" xmlns="" val="20349825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03648" y="701824"/>
            <a:ext cx="6302216" cy="1215008"/>
          </a:xfrm>
        </p:spPr>
        <p:txBody>
          <a:bodyPr>
            <a:noAutofit/>
          </a:bodyPr>
          <a:lstStyle/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星巴克產業學院課程目標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23528" y="1999381"/>
            <a:ext cx="8820472" cy="4525963"/>
          </a:xfrm>
        </p:spPr>
        <p:txBody>
          <a:bodyPr>
            <a:normAutofit/>
          </a:bodyPr>
          <a:lstStyle/>
          <a:p>
            <a:pPr>
              <a:buSzPct val="150000"/>
              <a:buBlip>
                <a:blip r:embed="rId2"/>
              </a:buBlip>
            </a:pP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培育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咖啡服務產業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人才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buSzPct val="150000"/>
              <a:buBlip>
                <a:blip r:embed="rId2"/>
              </a:buBlip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落實教學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實習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就業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鏈結制度</a:t>
            </a:r>
          </a:p>
          <a:p>
            <a:pPr>
              <a:buSzPct val="150000"/>
              <a:buBlip>
                <a:blip r:embed="rId2"/>
              </a:buBlip>
            </a:pPr>
            <a:endPara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buSzPct val="150000"/>
              <a:buBlip>
                <a:blip r:embed="rId2"/>
              </a:buBlip>
            </a:pPr>
            <a:endParaRPr lang="en-US" altLang="zh-TW" sz="23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buSzPct val="150000"/>
              <a:buBlip>
                <a:blip r:embed="rId2"/>
              </a:buBlip>
            </a:pPr>
            <a:endParaRPr lang="en-US" altLang="zh-TW" sz="23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buSzPct val="150000"/>
              <a:buBlip>
                <a:blip r:embed="rId2"/>
              </a:buBlip>
            </a:pPr>
            <a:endParaRPr lang="en-US" altLang="zh-TW" sz="23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buSzPct val="150000"/>
              <a:buBlip>
                <a:blip r:embed="rId2"/>
              </a:buBlip>
            </a:pPr>
            <a:endParaRPr lang="en-US" altLang="zh-TW" sz="23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buSzPct val="150000"/>
              <a:buBlip>
                <a:blip r:embed="rId2"/>
              </a:buBlip>
            </a:pPr>
            <a:endParaRPr lang="en-US" altLang="zh-TW" sz="23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8" name="Picture 11" descr="C:\Documents and Settings\career-76\My Documents\My Pictures\1306576775_jpg_600x400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122" r="17100"/>
          <a:stretch/>
        </p:blipFill>
        <p:spPr bwMode="auto">
          <a:xfrm>
            <a:off x="7596336" y="188640"/>
            <a:ext cx="1247016" cy="1263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AS\Downloads\PPT背景素材\448048554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384754" y="1"/>
            <a:ext cx="2364466" cy="1671450"/>
          </a:xfrm>
          <a:prstGeom prst="rect">
            <a:avLst/>
          </a:prstGeom>
          <a:noFill/>
        </p:spPr>
      </p:pic>
      <p:grpSp>
        <p:nvGrpSpPr>
          <p:cNvPr id="10" name="群組 9"/>
          <p:cNvGrpSpPr/>
          <p:nvPr/>
        </p:nvGrpSpPr>
        <p:grpSpPr>
          <a:xfrm>
            <a:off x="7596336" y="5517232"/>
            <a:ext cx="1824965" cy="1654097"/>
            <a:chOff x="5936844" y="4307499"/>
            <a:chExt cx="3556465" cy="3223480"/>
          </a:xfrm>
        </p:grpSpPr>
        <p:pic>
          <p:nvPicPr>
            <p:cNvPr id="11" name="Picture 8" descr="C:\Users\AS\Downloads\PPT背景素材\p1452581a125059065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 rot="19668636">
              <a:off x="6159596" y="4307499"/>
              <a:ext cx="3333713" cy="2220621"/>
            </a:xfrm>
            <a:prstGeom prst="rect">
              <a:avLst/>
            </a:prstGeom>
            <a:noFill/>
          </p:spPr>
        </p:pic>
        <p:pic>
          <p:nvPicPr>
            <p:cNvPr id="12" name="Picture 6" descr="C:\Users\AS\Downloads\PPT背景素材\s4_541868126f648.pn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5936844" y="5181010"/>
              <a:ext cx="3531700" cy="2349969"/>
            </a:xfrm>
            <a:prstGeom prst="rect">
              <a:avLst/>
            </a:prstGeom>
            <a:noFill/>
            <a:effectLst>
              <a:softEdge rad="127000"/>
            </a:effectLst>
          </p:spPr>
        </p:pic>
      </p:grpSp>
      <p:grpSp>
        <p:nvGrpSpPr>
          <p:cNvPr id="13" name="群組 12"/>
          <p:cNvGrpSpPr/>
          <p:nvPr/>
        </p:nvGrpSpPr>
        <p:grpSpPr>
          <a:xfrm>
            <a:off x="1619672" y="2863885"/>
            <a:ext cx="4401191" cy="3589451"/>
            <a:chOff x="1619672" y="2863885"/>
            <a:chExt cx="4401191" cy="3589451"/>
          </a:xfrm>
        </p:grpSpPr>
        <p:sp>
          <p:nvSpPr>
            <p:cNvPr id="14" name="文字方塊 13"/>
            <p:cNvSpPr txBox="1"/>
            <p:nvPr/>
          </p:nvSpPr>
          <p:spPr>
            <a:xfrm>
              <a:off x="1630144" y="3392898"/>
              <a:ext cx="1522640" cy="442674"/>
            </a:xfrm>
            <a:prstGeom prst="roundRect">
              <a:avLst/>
            </a:prstGeom>
            <a:noFill/>
            <a:ln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zh-TW" altLang="en-US" sz="2000" b="1" dirty="0" smtClean="0">
                  <a:solidFill>
                    <a:schemeClr val="tx1">
                      <a:lumMod val="95000"/>
                    </a:schemeClr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實務課程</a:t>
              </a:r>
              <a:endParaRPr lang="zh-TW" altLang="en-US" sz="2000" b="1" dirty="0">
                <a:solidFill>
                  <a:schemeClr val="tx1">
                    <a:lumMod val="9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15" name="文字方塊 14"/>
            <p:cNvSpPr txBox="1"/>
            <p:nvPr/>
          </p:nvSpPr>
          <p:spPr>
            <a:xfrm>
              <a:off x="4294440" y="2863885"/>
              <a:ext cx="1726423" cy="783193"/>
            </a:xfrm>
            <a:prstGeom prst="roundRect">
              <a:avLst/>
            </a:prstGeom>
            <a:noFill/>
            <a:ln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zh-TW" altLang="en-US" sz="2000" b="1" dirty="0" smtClean="0">
                  <a:solidFill>
                    <a:schemeClr val="tx1">
                      <a:lumMod val="95000"/>
                    </a:schemeClr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強化經營</a:t>
              </a:r>
              <a:r>
                <a:rPr lang="en-US" altLang="zh-TW" sz="2000" b="1" dirty="0" smtClean="0">
                  <a:solidFill>
                    <a:schemeClr val="tx1">
                      <a:lumMod val="95000"/>
                    </a:schemeClr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/>
              </a:r>
              <a:br>
                <a:rPr lang="en-US" altLang="zh-TW" sz="2000" b="1" dirty="0" smtClean="0">
                  <a:solidFill>
                    <a:schemeClr val="tx1">
                      <a:lumMod val="95000"/>
                    </a:schemeClr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</a:br>
              <a:r>
                <a:rPr lang="zh-TW" altLang="en-US" sz="2000" b="1" dirty="0" smtClean="0">
                  <a:solidFill>
                    <a:schemeClr val="tx1">
                      <a:lumMod val="95000"/>
                    </a:schemeClr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管理知識</a:t>
              </a:r>
              <a:endParaRPr lang="zh-TW" altLang="en-US" sz="2000" b="1" dirty="0">
                <a:solidFill>
                  <a:schemeClr val="tx1">
                    <a:lumMod val="9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16" name="文字方塊 15"/>
            <p:cNvSpPr txBox="1"/>
            <p:nvPr/>
          </p:nvSpPr>
          <p:spPr>
            <a:xfrm>
              <a:off x="4294439" y="3808884"/>
              <a:ext cx="1726423" cy="783193"/>
            </a:xfrm>
            <a:prstGeom prst="roundRect">
              <a:avLst/>
            </a:prstGeom>
            <a:noFill/>
            <a:ln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zh-TW" altLang="en-US" sz="2000" b="1" dirty="0" smtClean="0">
                  <a:solidFill>
                    <a:schemeClr val="tx1">
                      <a:lumMod val="95000"/>
                    </a:schemeClr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培育咖啡</a:t>
              </a:r>
              <a:r>
                <a:rPr lang="en-US" altLang="zh-TW" sz="2000" b="1" dirty="0" smtClean="0">
                  <a:solidFill>
                    <a:schemeClr val="tx1">
                      <a:lumMod val="95000"/>
                    </a:schemeClr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/>
              </a:r>
              <a:br>
                <a:rPr lang="en-US" altLang="zh-TW" sz="2000" b="1" dirty="0" smtClean="0">
                  <a:solidFill>
                    <a:schemeClr val="tx1">
                      <a:lumMod val="95000"/>
                    </a:schemeClr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</a:br>
              <a:r>
                <a:rPr lang="zh-TW" altLang="en-US" sz="2000" b="1" dirty="0" smtClean="0">
                  <a:solidFill>
                    <a:schemeClr val="tx1">
                      <a:lumMod val="95000"/>
                    </a:schemeClr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服務技能</a:t>
              </a:r>
              <a:endParaRPr lang="zh-TW" altLang="en-US" sz="2000" b="1" dirty="0">
                <a:solidFill>
                  <a:schemeClr val="tx1">
                    <a:lumMod val="9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17" name="文字方塊 16"/>
            <p:cNvSpPr txBox="1"/>
            <p:nvPr/>
          </p:nvSpPr>
          <p:spPr>
            <a:xfrm>
              <a:off x="1619672" y="5312157"/>
              <a:ext cx="1522640" cy="442674"/>
            </a:xfrm>
            <a:prstGeom prst="roundRect">
              <a:avLst/>
            </a:prstGeom>
            <a:noFill/>
            <a:ln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zh-TW" altLang="en-US" sz="2000" b="1" dirty="0" smtClean="0">
                  <a:solidFill>
                    <a:schemeClr val="tx1">
                      <a:lumMod val="95000"/>
                    </a:schemeClr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校外實習</a:t>
              </a:r>
              <a:endParaRPr lang="zh-TW" altLang="en-US" sz="2000" b="1" dirty="0">
                <a:solidFill>
                  <a:schemeClr val="tx1">
                    <a:lumMod val="9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18" name="文字方塊 17"/>
            <p:cNvSpPr txBox="1"/>
            <p:nvPr/>
          </p:nvSpPr>
          <p:spPr>
            <a:xfrm>
              <a:off x="4294440" y="4736093"/>
              <a:ext cx="1726423" cy="783193"/>
            </a:xfrm>
            <a:prstGeom prst="roundRect">
              <a:avLst/>
            </a:prstGeom>
            <a:noFill/>
            <a:ln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zh-TW" altLang="en-US" sz="2000" b="1" dirty="0" smtClean="0">
                  <a:solidFill>
                    <a:schemeClr val="tx1">
                      <a:lumMod val="95000"/>
                    </a:schemeClr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瞭解星巴克營運模式</a:t>
              </a:r>
              <a:endParaRPr lang="zh-TW" altLang="en-US" sz="2000" b="1" dirty="0">
                <a:solidFill>
                  <a:schemeClr val="tx1">
                    <a:lumMod val="9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19" name="文字方塊 18"/>
            <p:cNvSpPr txBox="1"/>
            <p:nvPr/>
          </p:nvSpPr>
          <p:spPr>
            <a:xfrm>
              <a:off x="4294439" y="5670143"/>
              <a:ext cx="1726423" cy="783193"/>
            </a:xfrm>
            <a:prstGeom prst="roundRect">
              <a:avLst/>
            </a:prstGeom>
            <a:noFill/>
            <a:ln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zh-TW" altLang="en-US" sz="2000" b="1" dirty="0" smtClean="0">
                  <a:solidFill>
                    <a:schemeClr val="tx1">
                      <a:lumMod val="95000"/>
                    </a:schemeClr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儲備星巴克專業人才</a:t>
              </a:r>
              <a:endParaRPr lang="zh-TW" altLang="en-US" sz="2000" b="1" dirty="0">
                <a:solidFill>
                  <a:schemeClr val="tx1">
                    <a:lumMod val="9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grpSp>
          <p:nvGrpSpPr>
            <p:cNvPr id="20" name="群組 19"/>
            <p:cNvGrpSpPr/>
            <p:nvPr/>
          </p:nvGrpSpPr>
          <p:grpSpPr>
            <a:xfrm>
              <a:off x="3286328" y="3151917"/>
              <a:ext cx="864096" cy="1048563"/>
              <a:chOff x="3131840" y="2924944"/>
              <a:chExt cx="864096" cy="1048563"/>
            </a:xfrm>
          </p:grpSpPr>
          <p:cxnSp>
            <p:nvCxnSpPr>
              <p:cNvPr id="24" name="肘形接點 23"/>
              <p:cNvCxnSpPr/>
              <p:nvPr/>
            </p:nvCxnSpPr>
            <p:spPr>
              <a:xfrm>
                <a:off x="3131840" y="3387262"/>
                <a:ext cx="864096" cy="586245"/>
              </a:xfrm>
              <a:prstGeom prst="bentConnector3">
                <a:avLst/>
              </a:prstGeom>
              <a:ln w="1905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5" name="直線接點 24"/>
              <p:cNvCxnSpPr/>
              <p:nvPr/>
            </p:nvCxnSpPr>
            <p:spPr>
              <a:xfrm flipV="1">
                <a:off x="3563888" y="2924944"/>
                <a:ext cx="0" cy="462318"/>
              </a:xfrm>
              <a:prstGeom prst="line">
                <a:avLst/>
              </a:prstGeom>
              <a:ln w="1905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6" name="直線接點 25"/>
              <p:cNvCxnSpPr/>
              <p:nvPr/>
            </p:nvCxnSpPr>
            <p:spPr>
              <a:xfrm>
                <a:off x="3563888" y="2924944"/>
                <a:ext cx="423664" cy="0"/>
              </a:xfrm>
              <a:prstGeom prst="line">
                <a:avLst/>
              </a:prstGeom>
              <a:ln w="1905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cxnSp>
          <p:nvCxnSpPr>
            <p:cNvPr id="21" name="肘形接點 20"/>
            <p:cNvCxnSpPr/>
            <p:nvPr/>
          </p:nvCxnSpPr>
          <p:spPr>
            <a:xfrm>
              <a:off x="3275856" y="5552293"/>
              <a:ext cx="864096" cy="586245"/>
            </a:xfrm>
            <a:prstGeom prst="bentConnector3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2" name="直線接點 21"/>
            <p:cNvCxnSpPr/>
            <p:nvPr/>
          </p:nvCxnSpPr>
          <p:spPr>
            <a:xfrm flipV="1">
              <a:off x="3707904" y="5089975"/>
              <a:ext cx="0" cy="462318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3" name="直線接點 22"/>
            <p:cNvCxnSpPr/>
            <p:nvPr/>
          </p:nvCxnSpPr>
          <p:spPr>
            <a:xfrm>
              <a:off x="3709992" y="5089975"/>
              <a:ext cx="423664" cy="0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xmlns="" val="41975485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979712" y="778694"/>
            <a:ext cx="5328592" cy="850106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星巴克產業學院學程規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劃</a:t>
            </a:r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67912001"/>
              </p:ext>
            </p:extLst>
          </p:nvPr>
        </p:nvGraphicFramePr>
        <p:xfrm>
          <a:off x="753464" y="1772816"/>
          <a:ext cx="7277033" cy="316835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051843"/>
                <a:gridCol w="1373834"/>
                <a:gridCol w="1563587"/>
                <a:gridCol w="862091"/>
                <a:gridCol w="1212839"/>
                <a:gridCol w="1212839"/>
              </a:tblGrid>
              <a:tr h="633670">
                <a:tc>
                  <a:txBody>
                    <a:bodyPr/>
                    <a:lstStyle/>
                    <a:p>
                      <a:pPr algn="ctr"/>
                      <a:endParaRPr lang="zh-TW" altLang="en-US" sz="16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128727" marR="128727" marT="64363" marB="64363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課程</a:t>
                      </a:r>
                      <a:endParaRPr lang="zh-TW" altLang="en-US" sz="16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128727" marR="128727" marT="64363" marB="64363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上課時段</a:t>
                      </a:r>
                      <a:endParaRPr lang="zh-TW" altLang="en-US" sz="16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128727" marR="128727" marT="64363" marB="64363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學分</a:t>
                      </a:r>
                      <a:endParaRPr lang="zh-TW" altLang="en-US" sz="16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128727" marR="128727" marT="64363" marB="64363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任課老師</a:t>
                      </a:r>
                      <a:r>
                        <a:rPr lang="en-US" altLang="zh-TW" sz="160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lang="zh-TW" altLang="en-US" sz="160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校內</a:t>
                      </a:r>
                      <a:r>
                        <a:rPr lang="en-US" altLang="zh-TW" sz="160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endParaRPr lang="zh-TW" altLang="en-US" sz="16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128727" marR="128727" marT="64363" marB="64363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任課老師</a:t>
                      </a:r>
                      <a:r>
                        <a:rPr lang="en-US" altLang="zh-TW" sz="160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lang="zh-TW" altLang="en-US" sz="160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校外</a:t>
                      </a:r>
                      <a:r>
                        <a:rPr lang="en-US" altLang="zh-TW" sz="160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endParaRPr lang="zh-TW" altLang="en-US" sz="1600" dirty="0" smtClean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128727" marR="128727" marT="64363" marB="64363" anchor="ctr"/>
                </a:tc>
              </a:tr>
              <a:tr h="633670">
                <a:tc rowSpan="3">
                  <a:txBody>
                    <a:bodyPr/>
                    <a:lstStyle/>
                    <a:p>
                      <a:pPr algn="ctr"/>
                      <a:r>
                        <a:rPr lang="zh-TW" altLang="en-US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大三</a:t>
                      </a:r>
                      <a:r>
                        <a:rPr lang="en-US" altLang="zh-TW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/>
                      </a:r>
                      <a:br>
                        <a:rPr lang="en-US" altLang="zh-TW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</a:br>
                      <a:r>
                        <a:rPr lang="zh-TW" altLang="en-US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下學期</a:t>
                      </a:r>
                    </a:p>
                  </a:txBody>
                  <a:tcPr marL="128727" marR="128727" marT="64363" marB="6436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kern="12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門市</a:t>
                      </a:r>
                      <a:r>
                        <a:rPr lang="en-US" altLang="zh-TW" sz="1600" kern="12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/>
                      </a:r>
                      <a:br>
                        <a:rPr lang="en-US" altLang="zh-TW" sz="1600" kern="12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</a:br>
                      <a:r>
                        <a:rPr lang="zh-TW" altLang="en-US" sz="1600" kern="12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營運管理</a:t>
                      </a:r>
                      <a:endParaRPr lang="zh-TW" altLang="en-US" sz="16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128727" marR="128727" marT="64363" marB="6436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週二</a:t>
                      </a:r>
                      <a:r>
                        <a:rPr lang="en-US" altLang="zh-TW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/>
                      </a:r>
                      <a:br>
                        <a:rPr lang="en-US" altLang="zh-TW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</a:br>
                      <a:r>
                        <a:rPr lang="en-US" altLang="zh-TW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13:00-15:00</a:t>
                      </a:r>
                      <a:endParaRPr lang="zh-TW" altLang="en-US" sz="16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128727" marR="128727" marT="64363" marB="6436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</a:t>
                      </a:r>
                      <a:endParaRPr lang="zh-TW" altLang="en-US" sz="16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128727" marR="128727" marT="64363" marB="6436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王憶如</a:t>
                      </a:r>
                      <a:endParaRPr lang="zh-TW" altLang="en-US" sz="16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128727" marR="128727" marT="64363" marB="6436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星巴克</a:t>
                      </a:r>
                      <a:r>
                        <a:rPr lang="en-US" altLang="zh-TW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/>
                      </a:r>
                      <a:br>
                        <a:rPr lang="en-US" altLang="zh-TW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</a:br>
                      <a:r>
                        <a:rPr lang="zh-TW" altLang="en-US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區經理</a:t>
                      </a:r>
                      <a:endParaRPr lang="zh-TW" altLang="en-US" sz="16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128727" marR="128727" marT="64363" marB="64363" anchor="ctr"/>
                </a:tc>
              </a:tr>
              <a:tr h="633670">
                <a:tc v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800" dirty="0" smtClean="0">
                        <a:latin typeface="Adobe 楷体 Std R" pitchFamily="18" charset="-128"/>
                        <a:ea typeface="Adobe 楷体 Std R" pitchFamily="18" charset="-128"/>
                      </a:endParaRPr>
                    </a:p>
                  </a:txBody>
                  <a:tcPr marL="128727" marR="128727" marT="64363" marB="6436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kern="12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咖啡實作</a:t>
                      </a:r>
                      <a:endParaRPr lang="zh-TW" altLang="en-US" sz="16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128727" marR="128727" marT="64363" marB="64363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週二</a:t>
                      </a:r>
                      <a:r>
                        <a:rPr lang="en-US" altLang="zh-TW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/>
                      </a:r>
                      <a:br>
                        <a:rPr lang="en-US" altLang="zh-TW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</a:br>
                      <a:r>
                        <a:rPr lang="en-US" altLang="zh-TW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15:00-17:00</a:t>
                      </a:r>
                      <a:endParaRPr lang="zh-TW" altLang="en-US" sz="1600" dirty="0" smtClean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128727" marR="128727" marT="64363" marB="6436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</a:t>
                      </a:r>
                      <a:endParaRPr lang="zh-TW" altLang="en-US" sz="16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128727" marR="128727" marT="64363" marB="6436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呂萬吉</a:t>
                      </a:r>
                      <a:endParaRPr lang="zh-TW" altLang="en-US" sz="16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128727" marR="128727" marT="64363" marB="64363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星巴克</a:t>
                      </a:r>
                      <a:r>
                        <a:rPr lang="en-US" altLang="zh-TW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/>
                      </a:r>
                      <a:br>
                        <a:rPr lang="en-US" altLang="zh-TW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</a:br>
                      <a:r>
                        <a:rPr lang="zh-TW" altLang="en-US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區經理</a:t>
                      </a:r>
                    </a:p>
                  </a:txBody>
                  <a:tcPr marL="128727" marR="128727" marT="64363" marB="64363" anchor="ctr"/>
                </a:tc>
              </a:tr>
              <a:tr h="633670">
                <a:tc v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800" dirty="0" smtClean="0">
                        <a:latin typeface="Adobe 楷体 Std R" pitchFamily="18" charset="-128"/>
                        <a:ea typeface="Adobe 楷体 Std R" pitchFamily="18" charset="-128"/>
                      </a:endParaRPr>
                    </a:p>
                  </a:txBody>
                  <a:tcPr marL="128727" marR="128727" marT="64363" marB="6436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kern="12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企業</a:t>
                      </a:r>
                      <a:r>
                        <a:rPr lang="en-US" altLang="zh-TW" sz="1600" kern="12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/>
                      </a:r>
                      <a:br>
                        <a:rPr lang="en-US" altLang="zh-TW" sz="1600" kern="12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</a:br>
                      <a:r>
                        <a:rPr lang="zh-TW" altLang="en-US" sz="1600" kern="12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社會責任</a:t>
                      </a:r>
                      <a:endParaRPr lang="zh-TW" altLang="en-US" sz="16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128727" marR="128727" marT="64363" marB="64363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週五</a:t>
                      </a:r>
                      <a:r>
                        <a:rPr lang="en-US" altLang="zh-TW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/>
                      </a:r>
                      <a:br>
                        <a:rPr lang="en-US" altLang="zh-TW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</a:br>
                      <a:r>
                        <a:rPr lang="en-US" altLang="zh-TW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13:00-15:00</a:t>
                      </a:r>
                      <a:endParaRPr lang="zh-TW" altLang="en-US" sz="1600" dirty="0" smtClean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128727" marR="128727" marT="64363" marB="6436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</a:t>
                      </a:r>
                      <a:endParaRPr lang="zh-TW" altLang="en-US" sz="16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128727" marR="128727" marT="64363" marB="6436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丘添富</a:t>
                      </a:r>
                      <a:endParaRPr lang="zh-TW" altLang="en-US" sz="16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128727" marR="128727" marT="64363" marB="64363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星巴克</a:t>
                      </a:r>
                      <a:r>
                        <a:rPr lang="en-US" altLang="zh-TW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/>
                      </a:r>
                      <a:br>
                        <a:rPr lang="en-US" altLang="zh-TW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</a:br>
                      <a:r>
                        <a:rPr lang="zh-TW" altLang="en-US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區經理</a:t>
                      </a:r>
                    </a:p>
                  </a:txBody>
                  <a:tcPr marL="128727" marR="128727" marT="64363" marB="64363" anchor="ctr"/>
                </a:tc>
              </a:tr>
              <a:tr h="63367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大四</a:t>
                      </a:r>
                      <a:r>
                        <a:rPr lang="en-US" altLang="zh-TW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/>
                      </a:r>
                      <a:br>
                        <a:rPr lang="en-US" altLang="zh-TW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</a:br>
                      <a:r>
                        <a:rPr lang="zh-TW" altLang="en-US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全學年</a:t>
                      </a:r>
                    </a:p>
                  </a:txBody>
                  <a:tcPr marL="128727" marR="128727" marT="64363" marB="6436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校外實習</a:t>
                      </a:r>
                      <a:endParaRPr lang="zh-TW" altLang="en-US" sz="16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128727" marR="128727" marT="64363" marB="64363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每週</a:t>
                      </a:r>
                      <a:r>
                        <a:rPr lang="en-US" altLang="zh-TW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40</a:t>
                      </a:r>
                      <a:r>
                        <a:rPr lang="zh-TW" altLang="en-US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小時</a:t>
                      </a:r>
                    </a:p>
                  </a:txBody>
                  <a:tcPr marL="128727" marR="128727" marT="64363" marB="6436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18</a:t>
                      </a:r>
                      <a:endParaRPr lang="zh-TW" altLang="en-US" sz="16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128727" marR="128727" marT="64363" marB="6436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實習</a:t>
                      </a:r>
                      <a:r>
                        <a:rPr lang="en-US" altLang="zh-TW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/>
                      </a:r>
                      <a:br>
                        <a:rPr lang="en-US" altLang="zh-TW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</a:br>
                      <a:r>
                        <a:rPr lang="zh-TW" altLang="en-US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輔導老師</a:t>
                      </a:r>
                      <a:endParaRPr lang="zh-TW" altLang="en-US" sz="16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128727" marR="128727" marT="64363" marB="64363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星巴克各門市店長</a:t>
                      </a:r>
                    </a:p>
                  </a:txBody>
                  <a:tcPr marL="128727" marR="128727" marT="64363" marB="64363" anchor="ctr"/>
                </a:tc>
              </a:tr>
            </a:tbl>
          </a:graphicData>
        </a:graphic>
      </p:graphicFrame>
      <p:pic>
        <p:nvPicPr>
          <p:cNvPr id="8" name="Picture 3" descr="C:\Users\AS\Downloads\PPT背景素材\44804855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84754" y="1"/>
            <a:ext cx="2364466" cy="1671450"/>
          </a:xfrm>
          <a:prstGeom prst="rect">
            <a:avLst/>
          </a:prstGeom>
          <a:noFill/>
        </p:spPr>
      </p:pic>
      <p:pic>
        <p:nvPicPr>
          <p:cNvPr id="13" name="Picture 11" descr="C:\Documents and Settings\career-76\My Documents\My Pictures\1306576775_jpg_600x400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122" r="17100"/>
          <a:stretch/>
        </p:blipFill>
        <p:spPr bwMode="auto">
          <a:xfrm>
            <a:off x="7596336" y="188640"/>
            <a:ext cx="1247016" cy="1263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4" name="群組 13"/>
          <p:cNvGrpSpPr/>
          <p:nvPr/>
        </p:nvGrpSpPr>
        <p:grpSpPr>
          <a:xfrm>
            <a:off x="7596336" y="5517232"/>
            <a:ext cx="1824965" cy="1654097"/>
            <a:chOff x="5936844" y="4307499"/>
            <a:chExt cx="3556465" cy="3223480"/>
          </a:xfrm>
        </p:grpSpPr>
        <p:pic>
          <p:nvPicPr>
            <p:cNvPr id="15" name="Picture 8" descr="C:\Users\AS\Downloads\PPT背景素材\p1452581a125059065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rot="19668636">
              <a:off x="6159596" y="4307499"/>
              <a:ext cx="3333713" cy="2220621"/>
            </a:xfrm>
            <a:prstGeom prst="rect">
              <a:avLst/>
            </a:prstGeom>
            <a:noFill/>
          </p:spPr>
        </p:pic>
        <p:pic>
          <p:nvPicPr>
            <p:cNvPr id="16" name="Picture 6" descr="C:\Users\AS\Downloads\PPT背景素材\s4_541868126f648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5936844" y="5181010"/>
              <a:ext cx="3531700" cy="2349969"/>
            </a:xfrm>
            <a:prstGeom prst="rect">
              <a:avLst/>
            </a:prstGeom>
            <a:noFill/>
            <a:effectLst>
              <a:softEdge rad="127000"/>
            </a:effectLst>
          </p:spPr>
        </p:pic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907704" y="485800"/>
            <a:ext cx="7467600" cy="1143000"/>
          </a:xfrm>
        </p:spPr>
        <p:txBody>
          <a:bodyPr>
            <a:normAutofit/>
          </a:bodyPr>
          <a:lstStyle/>
          <a:p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星巴克實習薪資與福利</a:t>
            </a:r>
            <a:endParaRPr lang="zh-TW" altLang="en-US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208856" y="1783357"/>
            <a:ext cx="7467600" cy="4525963"/>
          </a:xfrm>
        </p:spPr>
        <p:txBody>
          <a:bodyPr>
            <a:normAutofit/>
          </a:bodyPr>
          <a:lstStyle/>
          <a:p>
            <a:pPr>
              <a:buSzPct val="150000"/>
              <a:buBlip>
                <a:blip r:embed="rId2"/>
              </a:buBlip>
            </a:pP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薪資：以時薪計，每小時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123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元</a:t>
            </a: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buSzPct val="150000"/>
              <a:buBlip>
                <a:blip r:embed="rId2"/>
              </a:buBlip>
            </a:pP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時間：每週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40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小時</a:t>
            </a: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buSzPct val="150000"/>
              <a:buBlip>
                <a:blip r:embed="rId2"/>
              </a:buBlip>
            </a:pP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保險：勞保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+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健保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+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團保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+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勞工退休金提撥</a:t>
            </a: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buSzPct val="150000"/>
              <a:buBlip>
                <a:blip r:embed="rId2"/>
              </a:buBlip>
            </a:pP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獎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金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：營運獎金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+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年終獎金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+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獎學金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到職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個</a:t>
            </a: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6576" indent="0">
              <a:buSzPct val="150000"/>
              <a:buNone/>
            </a:pP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   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月以上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每學期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4000/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學期成績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80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分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  <a:p>
            <a:pPr>
              <a:buSzPct val="150000"/>
              <a:buBlip>
                <a:blip r:embed="rId2"/>
              </a:buBlip>
            </a:pP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夜點津貼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  <a:sym typeface="Wingdings" panose="05000000000000000000" pitchFamily="2" charset="2"/>
              </a:rPr>
              <a:t>：每小時加發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  <a:sym typeface="Wingdings" panose="05000000000000000000" pitchFamily="2" charset="2"/>
              </a:rPr>
              <a:t>50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  <a:sym typeface="Wingdings" panose="05000000000000000000" pitchFamily="2" charset="2"/>
              </a:rPr>
              <a:t>元</a:t>
            </a:r>
            <a:endParaRPr lang="en-US" altLang="zh-TW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6576" indent="0">
              <a:buSzPct val="150000"/>
              <a:buNone/>
            </a:pPr>
            <a:endParaRPr lang="en-US" altLang="zh-TW" sz="2800" dirty="0" smtClean="0">
              <a:latin typeface="Adobe 楷体 Std R" pitchFamily="18" charset="-128"/>
              <a:ea typeface="Adobe 楷体 Std R" pitchFamily="18" charset="-128"/>
            </a:endParaRPr>
          </a:p>
        </p:txBody>
      </p:sp>
      <p:pic>
        <p:nvPicPr>
          <p:cNvPr id="8" name="Picture 3" descr="C:\Users\AS\Downloads\PPT背景素材\44804855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84754" y="1"/>
            <a:ext cx="2364466" cy="1671450"/>
          </a:xfrm>
          <a:prstGeom prst="rect">
            <a:avLst/>
          </a:prstGeom>
          <a:noFill/>
        </p:spPr>
      </p:pic>
      <p:pic>
        <p:nvPicPr>
          <p:cNvPr id="9" name="Picture 11" descr="C:\Documents and Settings\career-76\My Documents\My Pictures\1306576775_jpg_600x400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122" r="17100"/>
          <a:stretch/>
        </p:blipFill>
        <p:spPr bwMode="auto">
          <a:xfrm>
            <a:off x="7596336" y="188640"/>
            <a:ext cx="1247016" cy="1263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3" name="群組 12"/>
          <p:cNvGrpSpPr/>
          <p:nvPr/>
        </p:nvGrpSpPr>
        <p:grpSpPr>
          <a:xfrm>
            <a:off x="7596336" y="5517232"/>
            <a:ext cx="1824965" cy="1654097"/>
            <a:chOff x="5936844" y="4307499"/>
            <a:chExt cx="3556465" cy="3223480"/>
          </a:xfrm>
        </p:grpSpPr>
        <p:pic>
          <p:nvPicPr>
            <p:cNvPr id="14" name="Picture 8" descr="C:\Users\AS\Downloads\PPT背景素材\p1452581a125059065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 rot="19668636">
              <a:off x="6159596" y="4307499"/>
              <a:ext cx="3333713" cy="2220621"/>
            </a:xfrm>
            <a:prstGeom prst="rect">
              <a:avLst/>
            </a:prstGeom>
            <a:noFill/>
          </p:spPr>
        </p:pic>
        <p:pic>
          <p:nvPicPr>
            <p:cNvPr id="15" name="Picture 6" descr="C:\Users\AS\Downloads\PPT背景素材\s4_541868126f648.pn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5936844" y="5181010"/>
              <a:ext cx="3531700" cy="2349969"/>
            </a:xfrm>
            <a:prstGeom prst="rect">
              <a:avLst/>
            </a:prstGeom>
            <a:noFill/>
            <a:effectLst>
              <a:softEdge rad="127000"/>
            </a:effectLst>
          </p:spPr>
        </p:pic>
      </p:grpSp>
    </p:spTree>
    <p:extLst>
      <p:ext uri="{BB962C8B-B14F-4D97-AF65-F5344CB8AC3E}">
        <p14:creationId xmlns:p14="http://schemas.microsoft.com/office/powerpoint/2010/main" xmlns="" val="4714129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75656" y="629816"/>
            <a:ext cx="7467600" cy="1143000"/>
          </a:xfrm>
        </p:spPr>
        <p:txBody>
          <a:bodyPr>
            <a:normAutofit/>
          </a:bodyPr>
          <a:lstStyle/>
          <a:p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星巴克與僑光學生有約</a:t>
            </a:r>
            <a:r>
              <a:rPr lang="en-US" altLang="zh-TW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企業說明會暨產業學院學員甄選活動</a:t>
            </a:r>
            <a:endParaRPr lang="zh-TW" altLang="en-US" sz="3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83568" y="1700808"/>
            <a:ext cx="7704856" cy="4525963"/>
          </a:xfrm>
        </p:spPr>
        <p:txBody>
          <a:bodyPr>
            <a:noAutofit/>
          </a:bodyPr>
          <a:lstStyle/>
          <a:p>
            <a:pPr>
              <a:buSzPct val="150000"/>
              <a:buBlip>
                <a:blip r:embed="rId2"/>
              </a:buBlip>
            </a:pP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活動日期：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104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11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25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日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三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b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12:00~17:00</a:t>
            </a:r>
          </a:p>
          <a:p>
            <a:pPr>
              <a:buSzPct val="150000"/>
              <a:buBlip>
                <a:blip r:embed="rId2"/>
              </a:buBlip>
            </a:pP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活動議程：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6576" indent="0">
              <a:buSzPct val="150000"/>
              <a:buNone/>
            </a:pP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(1)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報到及餐敍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(12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00-13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00)</a:t>
            </a:r>
          </a:p>
          <a:p>
            <a:pPr marL="36576" indent="0">
              <a:buSzPct val="150000"/>
              <a:buNone/>
            </a:pP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(2)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企業說明會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(13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10-14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00)</a:t>
            </a:r>
          </a:p>
          <a:p>
            <a:pPr marL="36576" indent="0">
              <a:buSzPct val="150000"/>
              <a:buNone/>
            </a:pP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(3)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甄選活動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(14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00-16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00)</a:t>
            </a:r>
          </a:p>
          <a:p>
            <a:pPr>
              <a:buSzPct val="150000"/>
              <a:buBlip>
                <a:blip r:embed="rId2"/>
              </a:buBlip>
            </a:pP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活動地點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b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僑光館國際會議廳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buSzPct val="150000"/>
              <a:buBlip>
                <a:blip r:embed="rId2"/>
              </a:buBlip>
            </a:pP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報名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網址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&amp;QR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Code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6576" indent="0">
              <a:buSzPct val="150000"/>
              <a:buNone/>
            </a:pP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  <a:hlinkClick r:id="rId3"/>
              </a:rPr>
              <a:t>http://w3.ocu.edu.tw/career/apply_main.php?sn=109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pSp>
        <p:nvGrpSpPr>
          <p:cNvPr id="5" name="群組 4"/>
          <p:cNvGrpSpPr/>
          <p:nvPr/>
        </p:nvGrpSpPr>
        <p:grpSpPr>
          <a:xfrm>
            <a:off x="7596336" y="5517232"/>
            <a:ext cx="1824965" cy="1654097"/>
            <a:chOff x="5936844" y="4307499"/>
            <a:chExt cx="3556465" cy="3223480"/>
          </a:xfrm>
        </p:grpSpPr>
        <p:pic>
          <p:nvPicPr>
            <p:cNvPr id="6" name="Picture 8" descr="C:\Users\AS\Downloads\PPT背景素材\p1452581a125059065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rot="19668636">
              <a:off x="6159596" y="4307499"/>
              <a:ext cx="3333713" cy="2220621"/>
            </a:xfrm>
            <a:prstGeom prst="rect">
              <a:avLst/>
            </a:prstGeom>
            <a:noFill/>
          </p:spPr>
        </p:pic>
        <p:pic>
          <p:nvPicPr>
            <p:cNvPr id="7" name="Picture 6" descr="C:\Users\AS\Downloads\PPT背景素材\s4_541868126f648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5936844" y="5181010"/>
              <a:ext cx="3531700" cy="2349969"/>
            </a:xfrm>
            <a:prstGeom prst="rect">
              <a:avLst/>
            </a:prstGeom>
            <a:noFill/>
            <a:effectLst>
              <a:softEdge rad="127000"/>
            </a:effectLst>
          </p:spPr>
        </p:pic>
      </p:grpSp>
      <p:pic>
        <p:nvPicPr>
          <p:cNvPr id="9" name="Picture 3" descr="C:\Users\AS\Downloads\PPT背景素材\448048554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384754" y="1"/>
            <a:ext cx="2364466" cy="1671450"/>
          </a:xfrm>
          <a:prstGeom prst="rect">
            <a:avLst/>
          </a:prstGeom>
          <a:noFill/>
        </p:spPr>
      </p:pic>
      <p:pic>
        <p:nvPicPr>
          <p:cNvPr id="10" name="Picture 11" descr="C:\Documents and Settings\career-76\My Documents\My Pictures\1306576775_jpg_600x400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122" r="17100"/>
          <a:stretch/>
        </p:blipFill>
        <p:spPr bwMode="auto">
          <a:xfrm>
            <a:off x="7789480" y="76901"/>
            <a:ext cx="1247016" cy="1263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338" name="Picture 2" descr="C:\Users\AS\Desktop\img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76256" y="4725144"/>
            <a:ext cx="1113001" cy="11130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7969840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75656" y="629816"/>
            <a:ext cx="7467600" cy="1143000"/>
          </a:xfrm>
        </p:spPr>
        <p:txBody>
          <a:bodyPr>
            <a:normAutofit/>
          </a:bodyPr>
          <a:lstStyle/>
          <a:p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星巴克與僑光學生有約</a:t>
            </a:r>
            <a:r>
              <a:rPr lang="en-US" altLang="zh-TW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企業說明會暨產業學院學員甄選活動</a:t>
            </a:r>
            <a:endParaRPr lang="zh-TW" altLang="en-US" sz="3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99592" y="1700808"/>
            <a:ext cx="7704856" cy="4525963"/>
          </a:xfrm>
        </p:spPr>
        <p:txBody>
          <a:bodyPr>
            <a:noAutofit/>
          </a:bodyPr>
          <a:lstStyle/>
          <a:p>
            <a:pPr marL="36576" indent="0">
              <a:buSzPct val="150000"/>
              <a:buNone/>
            </a:pP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歡迎各位大三同學踴躍參加活動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若有疑問可先洽計畫助理吳俊杰同學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或直接加入星巴克群組提問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6576" indent="0">
              <a:buSzPct val="150000"/>
              <a:buNone/>
            </a:pPr>
            <a:endPara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6576" indent="0" algn="ctr">
              <a:buSzPct val="150000"/>
              <a:buNone/>
            </a:pP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星巴克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line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群組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(QR code):</a:t>
            </a:r>
            <a:endPara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pSp>
        <p:nvGrpSpPr>
          <p:cNvPr id="5" name="群組 4"/>
          <p:cNvGrpSpPr/>
          <p:nvPr/>
        </p:nvGrpSpPr>
        <p:grpSpPr>
          <a:xfrm>
            <a:off x="7596336" y="5517232"/>
            <a:ext cx="1824965" cy="1654097"/>
            <a:chOff x="5936844" y="4307499"/>
            <a:chExt cx="3556465" cy="3223480"/>
          </a:xfrm>
        </p:grpSpPr>
        <p:pic>
          <p:nvPicPr>
            <p:cNvPr id="6" name="Picture 8" descr="C:\Users\AS\Downloads\PPT背景素材\p1452581a125059065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 rot="19668636">
              <a:off x="6159596" y="4307499"/>
              <a:ext cx="3333713" cy="2220621"/>
            </a:xfrm>
            <a:prstGeom prst="rect">
              <a:avLst/>
            </a:prstGeom>
            <a:noFill/>
          </p:spPr>
        </p:pic>
        <p:pic>
          <p:nvPicPr>
            <p:cNvPr id="7" name="Picture 6" descr="C:\Users\AS\Downloads\PPT背景素材\s4_541868126f648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936844" y="5181010"/>
              <a:ext cx="3531700" cy="2349969"/>
            </a:xfrm>
            <a:prstGeom prst="rect">
              <a:avLst/>
            </a:prstGeom>
            <a:noFill/>
            <a:effectLst>
              <a:softEdge rad="127000"/>
            </a:effectLst>
          </p:spPr>
        </p:pic>
      </p:grpSp>
      <p:pic>
        <p:nvPicPr>
          <p:cNvPr id="9" name="Picture 3" descr="C:\Users\AS\Downloads\PPT背景素材\448048554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384754" y="1"/>
            <a:ext cx="2364466" cy="1671450"/>
          </a:xfrm>
          <a:prstGeom prst="rect">
            <a:avLst/>
          </a:prstGeom>
          <a:noFill/>
        </p:spPr>
      </p:pic>
      <p:pic>
        <p:nvPicPr>
          <p:cNvPr id="10" name="Picture 11" descr="C:\Documents and Settings\career-76\My Documents\My Pictures\1306576775_jpg_600x400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122" r="17100"/>
          <a:stretch/>
        </p:blipFill>
        <p:spPr bwMode="auto">
          <a:xfrm>
            <a:off x="7789480" y="76901"/>
            <a:ext cx="1247016" cy="1263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Documents and Settings\career-76\My Documents\287197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4040" t="41782" r="34140" b="39928"/>
          <a:stretch/>
        </p:blipFill>
        <p:spPr bwMode="auto">
          <a:xfrm>
            <a:off x="3491880" y="3791456"/>
            <a:ext cx="2182232" cy="2229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04341131"/>
      </p:ext>
    </p:extLst>
  </p:cSld>
  <p:clrMapOvr>
    <a:masterClrMapping/>
  </p:clrMapOvr>
</p:sld>
</file>

<file path=ppt/theme/theme1.xml><?xml version="1.0" encoding="utf-8"?>
<a:theme xmlns:a="http://schemas.openxmlformats.org/drawingml/2006/main" name="科技">
  <a:themeElements>
    <a:clrScheme name="自訂 7">
      <a:dk1>
        <a:sysClr val="windowText" lastClr="000000"/>
      </a:dk1>
      <a:lt1>
        <a:sysClr val="window" lastClr="FFFFFF"/>
      </a:lt1>
      <a:dk2>
        <a:srgbClr val="BF6249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B65106"/>
      </a:accent5>
      <a:accent6>
        <a:srgbClr val="475A8D"/>
      </a:accent6>
      <a:hlink>
        <a:srgbClr val="8DC765"/>
      </a:hlink>
      <a:folHlink>
        <a:srgbClr val="AA8A14"/>
      </a:folHlink>
    </a:clrScheme>
    <a:fontScheme name="科技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科技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285</TotalTime>
  <Words>331</Words>
  <Application>Microsoft Office PowerPoint</Application>
  <PresentationFormat>如螢幕大小 (4:3)</PresentationFormat>
  <Paragraphs>76</Paragraphs>
  <Slides>8</Slides>
  <Notes>0</Notes>
  <HiddenSlides>0</HiddenSlides>
  <MMClips>0</MMClips>
  <ScaleCrop>false</ScaleCrop>
  <HeadingPairs>
    <vt:vector size="6" baseType="variant">
      <vt:variant>
        <vt:lpstr>佈景主題</vt:lpstr>
      </vt:variant>
      <vt:variant>
        <vt:i4>1</vt:i4>
      </vt:variant>
      <vt:variant>
        <vt:lpstr>內嵌 OLE 伺服程式</vt:lpstr>
      </vt:variant>
      <vt:variant>
        <vt:i4>1</vt:i4>
      </vt:variant>
      <vt:variant>
        <vt:lpstr>投影片標題</vt:lpstr>
      </vt:variant>
      <vt:variant>
        <vt:i4>8</vt:i4>
      </vt:variant>
    </vt:vector>
  </HeadingPairs>
  <TitlesOfParts>
    <vt:vector size="10" baseType="lpstr">
      <vt:lpstr>科技</vt:lpstr>
      <vt:lpstr>文件</vt:lpstr>
      <vt:lpstr>教育部補助僑光科技大學 104-105學年度產業學院契合式人才培育專班 咖啡服務產業-星巴克產業學院學分學程介紹</vt:lpstr>
      <vt:lpstr>與星巴克合作產業學院的五大理由</vt:lpstr>
      <vt:lpstr>選擇參加星巴克產業學院的優點</vt:lpstr>
      <vt:lpstr>星巴克產業學院課程目標</vt:lpstr>
      <vt:lpstr>星巴克產業學院學程規劃</vt:lpstr>
      <vt:lpstr>星巴克實習薪資與福利</vt:lpstr>
      <vt:lpstr>星巴克與僑光學生有約 企業說明會暨產業學院學員甄選活動</vt:lpstr>
      <vt:lpstr>星巴克與僑光學生有約 企業說明會暨產業學院學員甄選活動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教育部補助僑光科技大學 104-105學年度產業學院契合式人才培育專班 咖啡服務產業-星巴克產業學院學分學程介紹  </dc:title>
  <dc:creator>AS</dc:creator>
  <cp:lastModifiedBy>AS</cp:lastModifiedBy>
  <cp:revision>38</cp:revision>
  <cp:lastPrinted>2015-10-30T02:57:29Z</cp:lastPrinted>
  <dcterms:created xsi:type="dcterms:W3CDTF">2015-10-28T12:52:32Z</dcterms:created>
  <dcterms:modified xsi:type="dcterms:W3CDTF">2015-11-04T04:13:18Z</dcterms:modified>
</cp:coreProperties>
</file>